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0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69" r:id="rId11"/>
    <p:sldId id="272" r:id="rId12"/>
    <p:sldId id="270" r:id="rId13"/>
    <p:sldId id="274" r:id="rId14"/>
    <p:sldId id="290" r:id="rId15"/>
    <p:sldId id="292" r:id="rId16"/>
    <p:sldId id="284" r:id="rId17"/>
    <p:sldId id="285" r:id="rId18"/>
    <p:sldId id="287" r:id="rId19"/>
    <p:sldId id="293" r:id="rId20"/>
    <p:sldId id="294" r:id="rId21"/>
    <p:sldId id="296" r:id="rId22"/>
    <p:sldId id="297" r:id="rId23"/>
    <p:sldId id="298" r:id="rId24"/>
    <p:sldId id="279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B4C7E7"/>
    <a:srgbClr val="E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13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40-4005-A892-3E202D34E2F7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40-4005-A892-3E202D34E2F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C40-4005-A892-3E202D34E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0-4005-A892-3E202D34E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2-44AA-954B-1B7C73D0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86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5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87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6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"IT·</a:t>
            </a:r>
            <a:r>
              <a:rPr lang="ko-KR" altLang="en-US" dirty="0"/>
              <a:t>유통 공룡들의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쩐의</a:t>
            </a:r>
            <a:r>
              <a:rPr lang="ko-KR" altLang="en-US" dirty="0"/>
              <a:t> 전쟁</a:t>
            </a:r>
            <a:r>
              <a:rPr lang="en-US" altLang="ko-KR" dirty="0"/>
              <a:t>'…</a:t>
            </a:r>
            <a:r>
              <a:rPr lang="ko-KR" altLang="en-US" dirty="0"/>
              <a:t>최후 승자 누가될까</a:t>
            </a:r>
            <a:r>
              <a:rPr lang="en-US" altLang="ko-KR" dirty="0"/>
              <a:t>" (</a:t>
            </a:r>
            <a:r>
              <a:rPr lang="ko-KR" altLang="en-US" dirty="0"/>
              <a:t>연합인포맥스</a:t>
            </a:r>
            <a:r>
              <a:rPr lang="en-US" altLang="ko-KR" dirty="0"/>
              <a:t>, 2021.03.17)</a:t>
            </a:r>
          </a:p>
          <a:p>
            <a:r>
              <a:rPr lang="en-US" altLang="ko-KR" dirty="0"/>
              <a:t>https://news.einfomax.co.kr/news/articleView.html?idxno=4137421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77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개인화된 물류서비스를 위해 고객만족분석을 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29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265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75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86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RNN Architecture (Unfolded) [Robinson et. al., 1994]</a:t>
            </a: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A668F2-8D46-40AE-927D-C759A4B47455}"/>
              </a:ext>
            </a:extLst>
          </p:cNvPr>
          <p:cNvSpPr/>
          <p:nvPr/>
        </p:nvSpPr>
        <p:spPr>
          <a:xfrm>
            <a:off x="2097467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0D879595-E5FB-4BD1-A178-AB5D94C77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280637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_1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73C0AEEA-3CF3-4791-AB15-98C77AC9B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937862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_2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3" name="TextBox 10">
            <a:extLst>
              <a:ext uri="{FF2B5EF4-FFF2-40B4-BE49-F238E27FC236}">
                <a16:creationId xmlns:a16="http://schemas.microsoft.com/office/drawing/2014/main" id="{12CE79FB-9BD8-4013-A7C2-761922A5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3620487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_3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26528040-3324-44B3-9D9E-D9A5D3732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4921443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_4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15B2A6CC-1C06-4A8F-8A9B-1B7CE2B6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42" y="5418331"/>
            <a:ext cx="965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One-hot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vector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8798FE-480F-4578-87E7-21E46999CEF0}"/>
              </a:ext>
            </a:extLst>
          </p:cNvPr>
          <p:cNvSpPr/>
          <p:nvPr/>
        </p:nvSpPr>
        <p:spPr>
          <a:xfrm>
            <a:off x="2097467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A1A9D2-58B1-483D-95B4-C1A61176A699}"/>
              </a:ext>
            </a:extLst>
          </p:cNvPr>
          <p:cNvSpPr/>
          <p:nvPr/>
        </p:nvSpPr>
        <p:spPr>
          <a:xfrm>
            <a:off x="2097467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A1D67D-8055-49C3-9C12-830CB5F07493}"/>
              </a:ext>
            </a:extLst>
          </p:cNvPr>
          <p:cNvSpPr/>
          <p:nvPr/>
        </p:nvSpPr>
        <p:spPr>
          <a:xfrm>
            <a:off x="2097467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3615721E-F100-4FF6-8013-5DA2BD445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379" y="5418331"/>
            <a:ext cx="1246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Embedding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3858C01-C353-4D9F-B47D-923EE3BA48B7}"/>
              </a:ext>
            </a:extLst>
          </p:cNvPr>
          <p:cNvSpPr/>
          <p:nvPr/>
        </p:nvSpPr>
        <p:spPr>
          <a:xfrm>
            <a:off x="3537329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4B71FA-2E43-47A0-B2F3-32435118D565}"/>
              </a:ext>
            </a:extLst>
          </p:cNvPr>
          <p:cNvSpPr/>
          <p:nvPr/>
        </p:nvSpPr>
        <p:spPr>
          <a:xfrm>
            <a:off x="3537329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27A3385-8AD1-485F-8647-AC3DF5B7C311}"/>
              </a:ext>
            </a:extLst>
          </p:cNvPr>
          <p:cNvSpPr/>
          <p:nvPr/>
        </p:nvSpPr>
        <p:spPr>
          <a:xfrm>
            <a:off x="3537329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CFCB895-130F-4782-A60F-28EFE1504B6D}"/>
              </a:ext>
            </a:extLst>
          </p:cNvPr>
          <p:cNvSpPr/>
          <p:nvPr/>
        </p:nvSpPr>
        <p:spPr>
          <a:xfrm>
            <a:off x="3537329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CB7143DE-911B-4178-BBC6-DA41B49DE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728" y="5418331"/>
            <a:ext cx="67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굴림" panose="020B0600000101010101" pitchFamily="50" charset="-127"/>
              </a:rPr>
              <a:t>RNN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24D896-18A3-4169-97D3-8E4EE0DA139F}"/>
              </a:ext>
            </a:extLst>
          </p:cNvPr>
          <p:cNvSpPr/>
          <p:nvPr/>
        </p:nvSpPr>
        <p:spPr>
          <a:xfrm>
            <a:off x="4977192" y="231873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40BF28B-87C8-40EF-A7DD-97D06B78AEEF}"/>
              </a:ext>
            </a:extLst>
          </p:cNvPr>
          <p:cNvSpPr/>
          <p:nvPr/>
        </p:nvSpPr>
        <p:spPr>
          <a:xfrm>
            <a:off x="4977192" y="2975962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92C0213-CB12-4C96-832F-4928C99B53F1}"/>
              </a:ext>
            </a:extLst>
          </p:cNvPr>
          <p:cNvSpPr/>
          <p:nvPr/>
        </p:nvSpPr>
        <p:spPr>
          <a:xfrm>
            <a:off x="4977192" y="365858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4A40C1-F4F6-4D14-AE5F-80897610A99B}"/>
              </a:ext>
            </a:extLst>
          </p:cNvPr>
          <p:cNvSpPr/>
          <p:nvPr/>
        </p:nvSpPr>
        <p:spPr>
          <a:xfrm>
            <a:off x="4977192" y="4959543"/>
            <a:ext cx="865187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27">
            <a:extLst>
              <a:ext uri="{FF2B5EF4-FFF2-40B4-BE49-F238E27FC236}">
                <a16:creationId xmlns:a16="http://schemas.microsoft.com/office/drawing/2014/main" id="{98799126-E24D-430C-8A79-5DBA59C3C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992" y="5418331"/>
            <a:ext cx="763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Linear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C7978B-674C-4E09-AA5C-084BEBEA31BF}"/>
              </a:ext>
            </a:extLst>
          </p:cNvPr>
          <p:cNvSpPr/>
          <p:nvPr/>
        </p:nvSpPr>
        <p:spPr>
          <a:xfrm>
            <a:off x="6417054" y="4964306"/>
            <a:ext cx="863600" cy="3128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TextBox 29">
            <a:extLst>
              <a:ext uri="{FF2B5EF4-FFF2-40B4-BE49-F238E27FC236}">
                <a16:creationId xmlns:a16="http://schemas.microsoft.com/office/drawing/2014/main" id="{B1864949-2DB1-4212-ABA2-A66BDDC1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092" y="5418331"/>
            <a:ext cx="1279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 err="1">
                <a:latin typeface="CambriaMath"/>
                <a:ea typeface="굴림" panose="020B0600000101010101" pitchFamily="50" charset="-127"/>
              </a:rPr>
              <a:t>LogSoftmax</a:t>
            </a:r>
            <a:endParaRPr lang="en-US" altLang="ko-KR" sz="1800" dirty="0">
              <a:latin typeface="CambriaMath"/>
              <a:ea typeface="굴림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FB22F1-840F-4F2E-B098-F9D12CE40F53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>
            <a:off x="1557717" y="246478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8FDE816-ECA6-47EC-9A04-ABCEBBE74CF1}"/>
              </a:ext>
            </a:extLst>
          </p:cNvPr>
          <p:cNvCxnSpPr>
            <a:cxnSpLocks/>
          </p:cNvCxnSpPr>
          <p:nvPr/>
        </p:nvCxnSpPr>
        <p:spPr>
          <a:xfrm>
            <a:off x="1557717" y="3126775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2E18152-C09A-4A8F-A137-BBED6D37DC52}"/>
              </a:ext>
            </a:extLst>
          </p:cNvPr>
          <p:cNvCxnSpPr>
            <a:cxnSpLocks/>
          </p:cNvCxnSpPr>
          <p:nvPr/>
        </p:nvCxnSpPr>
        <p:spPr>
          <a:xfrm>
            <a:off x="1557717" y="380463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01ECF13-C285-4FED-A7C6-AEB6057B9F1F}"/>
              </a:ext>
            </a:extLst>
          </p:cNvPr>
          <p:cNvCxnSpPr>
            <a:cxnSpLocks/>
          </p:cNvCxnSpPr>
          <p:nvPr/>
        </p:nvCxnSpPr>
        <p:spPr>
          <a:xfrm>
            <a:off x="1557717" y="5105593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F31473-E66D-4B8D-BE8D-FC5D1A56DD7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961067" y="246478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1EB09BF-1FC9-4390-A837-BF16FD12EB26}"/>
              </a:ext>
            </a:extLst>
          </p:cNvPr>
          <p:cNvCxnSpPr>
            <a:cxnSpLocks/>
          </p:cNvCxnSpPr>
          <p:nvPr/>
        </p:nvCxnSpPr>
        <p:spPr>
          <a:xfrm>
            <a:off x="2961067" y="3122012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C39FD72-9D41-4EBD-846D-9F6651071A01}"/>
              </a:ext>
            </a:extLst>
          </p:cNvPr>
          <p:cNvCxnSpPr>
            <a:cxnSpLocks/>
          </p:cNvCxnSpPr>
          <p:nvPr/>
        </p:nvCxnSpPr>
        <p:spPr>
          <a:xfrm>
            <a:off x="2961067" y="380463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47D63DC-460D-4937-8979-E4B0291F82AF}"/>
              </a:ext>
            </a:extLst>
          </p:cNvPr>
          <p:cNvCxnSpPr>
            <a:cxnSpLocks/>
          </p:cNvCxnSpPr>
          <p:nvPr/>
        </p:nvCxnSpPr>
        <p:spPr>
          <a:xfrm>
            <a:off x="2961067" y="5105593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5A2A47C-FB6B-4801-8856-3E6EFB752F15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969129" y="2610837"/>
            <a:ext cx="0" cy="365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B5DB19F-C44F-4E18-B729-07AC5F31CAC7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3969129" y="3268062"/>
            <a:ext cx="0" cy="39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1E7C73D-500D-433C-8C9D-8C7C460974FD}"/>
              </a:ext>
            </a:extLst>
          </p:cNvPr>
          <p:cNvCxnSpPr>
            <a:cxnSpLocks/>
          </p:cNvCxnSpPr>
          <p:nvPr/>
        </p:nvCxnSpPr>
        <p:spPr>
          <a:xfrm>
            <a:off x="4400929" y="246478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AADDC62-CBB1-4045-9EBF-BA872A95B166}"/>
              </a:ext>
            </a:extLst>
          </p:cNvPr>
          <p:cNvCxnSpPr>
            <a:cxnSpLocks/>
          </p:cNvCxnSpPr>
          <p:nvPr/>
        </p:nvCxnSpPr>
        <p:spPr>
          <a:xfrm>
            <a:off x="4400929" y="3122012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D9C815D-0934-4E14-B7B8-FF85BFB292DA}"/>
              </a:ext>
            </a:extLst>
          </p:cNvPr>
          <p:cNvCxnSpPr>
            <a:cxnSpLocks/>
          </p:cNvCxnSpPr>
          <p:nvPr/>
        </p:nvCxnSpPr>
        <p:spPr>
          <a:xfrm>
            <a:off x="4400929" y="380463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80F6106-3067-47FD-9609-ACD924787200}"/>
              </a:ext>
            </a:extLst>
          </p:cNvPr>
          <p:cNvCxnSpPr>
            <a:cxnSpLocks/>
          </p:cNvCxnSpPr>
          <p:nvPr/>
        </p:nvCxnSpPr>
        <p:spPr>
          <a:xfrm>
            <a:off x="4400929" y="5105593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F71C8B5-4B03-4121-88F1-91B52817CF87}"/>
              </a:ext>
            </a:extLst>
          </p:cNvPr>
          <p:cNvCxnSpPr>
            <a:cxnSpLocks/>
          </p:cNvCxnSpPr>
          <p:nvPr/>
        </p:nvCxnSpPr>
        <p:spPr>
          <a:xfrm>
            <a:off x="5840792" y="511035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5B427F3-D456-41ED-99CF-2257E6F9CF11}"/>
              </a:ext>
            </a:extLst>
          </p:cNvPr>
          <p:cNvCxnSpPr>
            <a:cxnSpLocks/>
          </p:cNvCxnSpPr>
          <p:nvPr/>
        </p:nvCxnSpPr>
        <p:spPr>
          <a:xfrm>
            <a:off x="7282018" y="5092957"/>
            <a:ext cx="287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57">
            <a:extLst>
              <a:ext uri="{FF2B5EF4-FFF2-40B4-BE49-F238E27FC236}">
                <a16:creationId xmlns:a16="http://schemas.microsoft.com/office/drawing/2014/main" id="{F097E5D7-D8AF-4F7F-80EB-E0ECC2ED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0933" y="4857235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CambriaMath"/>
                <a:ea typeface="굴림" panose="020B0600000101010101" pitchFamily="50" charset="-127"/>
              </a:rPr>
              <a:t>𝑦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109" name="TextBox 58">
            <a:extLst>
              <a:ext uri="{FF2B5EF4-FFF2-40B4-BE49-F238E27FC236}">
                <a16:creationId xmlns:a16="http://schemas.microsoft.com/office/drawing/2014/main" id="{77A009E5-B69A-486B-81B0-E5C2E773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295" y="5225631"/>
            <a:ext cx="1050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Distribution</a:t>
            </a:r>
          </a:p>
        </p:txBody>
      </p:sp>
      <p:sp>
        <p:nvSpPr>
          <p:cNvPr id="110" name="TextBox 59">
            <a:extLst>
              <a:ext uri="{FF2B5EF4-FFF2-40B4-BE49-F238E27FC236}">
                <a16:creationId xmlns:a16="http://schemas.microsoft.com/office/drawing/2014/main" id="{DB4D0291-78B1-411F-8021-02E371AFB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251" y="5225829"/>
            <a:ext cx="12936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One-hot vector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F7B0E52-D717-42F8-BF07-1D845B3AF54C}"/>
              </a:ext>
            </a:extLst>
          </p:cNvPr>
          <p:cNvCxnSpPr>
            <a:cxnSpLocks/>
          </p:cNvCxnSpPr>
          <p:nvPr/>
        </p:nvCxnSpPr>
        <p:spPr>
          <a:xfrm>
            <a:off x="8344267" y="5108285"/>
            <a:ext cx="637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3D80558-6700-468D-AF39-0A2C4CD1C66A}"/>
              </a:ext>
            </a:extLst>
          </p:cNvPr>
          <p:cNvCxnSpPr>
            <a:cxnSpLocks/>
          </p:cNvCxnSpPr>
          <p:nvPr/>
        </p:nvCxnSpPr>
        <p:spPr>
          <a:xfrm flipV="1">
            <a:off x="8663100" y="4648491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67">
            <a:extLst>
              <a:ext uri="{FF2B5EF4-FFF2-40B4-BE49-F238E27FC236}">
                <a16:creationId xmlns:a16="http://schemas.microsoft.com/office/drawing/2014/main" id="{F14331FB-0B12-435F-9C82-17FB7AAF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57" y="3828239"/>
            <a:ext cx="1223962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72">
            <a:extLst>
              <a:ext uri="{FF2B5EF4-FFF2-40B4-BE49-F238E27FC236}">
                <a16:creationId xmlns:a16="http://schemas.microsoft.com/office/drawing/2014/main" id="{92ADCD4F-FF90-49ED-A55B-9A8008A10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674" y="4277649"/>
            <a:ext cx="495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Loss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5B6932E-AA44-4B3E-A510-ADFDFAD6B042}"/>
              </a:ext>
            </a:extLst>
          </p:cNvPr>
          <p:cNvSpPr/>
          <p:nvPr/>
        </p:nvSpPr>
        <p:spPr>
          <a:xfrm>
            <a:off x="249853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70FA5FA-818D-4308-876A-4CDD9C8FE091}"/>
              </a:ext>
            </a:extLst>
          </p:cNvPr>
          <p:cNvSpPr/>
          <p:nvPr/>
        </p:nvSpPr>
        <p:spPr>
          <a:xfrm>
            <a:off x="249853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FEB3034-ACF7-4520-9344-8202270EEB62}"/>
              </a:ext>
            </a:extLst>
          </p:cNvPr>
          <p:cNvSpPr/>
          <p:nvPr/>
        </p:nvSpPr>
        <p:spPr>
          <a:xfrm>
            <a:off x="249853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F5469DA-12A1-4929-84F3-82D8B8B76542}"/>
              </a:ext>
            </a:extLst>
          </p:cNvPr>
          <p:cNvSpPr/>
          <p:nvPr/>
        </p:nvSpPr>
        <p:spPr>
          <a:xfrm>
            <a:off x="393312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D8FF04C-A375-44D0-856C-BECE0494990B}"/>
              </a:ext>
            </a:extLst>
          </p:cNvPr>
          <p:cNvSpPr/>
          <p:nvPr/>
        </p:nvSpPr>
        <p:spPr>
          <a:xfrm>
            <a:off x="393312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662240A-BB42-4235-9AEE-011CA7A80D3F}"/>
              </a:ext>
            </a:extLst>
          </p:cNvPr>
          <p:cNvSpPr/>
          <p:nvPr/>
        </p:nvSpPr>
        <p:spPr>
          <a:xfrm>
            <a:off x="393312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098EA5C-616D-473D-8FD6-424D0D975AFA}"/>
              </a:ext>
            </a:extLst>
          </p:cNvPr>
          <p:cNvSpPr/>
          <p:nvPr/>
        </p:nvSpPr>
        <p:spPr>
          <a:xfrm>
            <a:off x="5383590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5CCA707-E463-4414-8BC1-84EF5251FF75}"/>
              </a:ext>
            </a:extLst>
          </p:cNvPr>
          <p:cNvSpPr/>
          <p:nvPr/>
        </p:nvSpPr>
        <p:spPr>
          <a:xfrm>
            <a:off x="5383590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962112C-5E34-43E8-83EB-A7AEDDBDC7D8}"/>
              </a:ext>
            </a:extLst>
          </p:cNvPr>
          <p:cNvSpPr/>
          <p:nvPr/>
        </p:nvSpPr>
        <p:spPr>
          <a:xfrm>
            <a:off x="5383590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80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800" dirty="0">
                  <a:latin typeface="맑은 고딕" panose="020B0503020000020004" pitchFamily="50" charset="-127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blipFill>
                <a:blip r:embed="rId3"/>
                <a:stretch>
                  <a:fillRect t="-3279" r="-9804" b="-98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29">
            <a:extLst>
              <a:ext uri="{FF2B5EF4-FFF2-40B4-BE49-F238E27FC236}">
                <a16:creationId xmlns:a16="http://schemas.microsoft.com/office/drawing/2014/main" id="{D43695D7-CB76-4037-A0C3-74445C71B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137" y="2911425"/>
            <a:ext cx="1811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Back Propagation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76060DA-5B00-45C3-87A8-B456F1181E8D}"/>
              </a:ext>
            </a:extLst>
          </p:cNvPr>
          <p:cNvCxnSpPr>
            <a:cxnSpLocks/>
          </p:cNvCxnSpPr>
          <p:nvPr/>
        </p:nvCxnSpPr>
        <p:spPr>
          <a:xfrm flipV="1">
            <a:off x="8663100" y="3297788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4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6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8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64288" y="4427485"/>
            <a:ext cx="51830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680D25-353E-4999-8205-24B9CDA54B5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CBC3FA-A03B-4347-9F88-0E825B1094C3}"/>
              </a:ext>
            </a:extLst>
          </p:cNvPr>
          <p:cNvSpPr txBox="1"/>
          <p:nvPr/>
        </p:nvSpPr>
        <p:spPr>
          <a:xfrm>
            <a:off x="3190190" y="2117326"/>
            <a:ext cx="2681224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55606-1598-43AF-9EA0-79D18C715AB5}"/>
              </a:ext>
            </a:extLst>
          </p:cNvPr>
          <p:cNvSpPr txBox="1"/>
          <p:nvPr/>
        </p:nvSpPr>
        <p:spPr>
          <a:xfrm>
            <a:off x="607651" y="2117326"/>
            <a:ext cx="5183061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EB865-A408-4348-8628-88D18E239366}"/>
              </a:ext>
            </a:extLst>
          </p:cNvPr>
          <p:cNvSpPr txBox="1"/>
          <p:nvPr/>
        </p:nvSpPr>
        <p:spPr>
          <a:xfrm>
            <a:off x="628801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A656C5-D159-4A73-90AB-E9897404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641" y="3046697"/>
            <a:ext cx="2180754" cy="6767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DBD416-1AE0-466F-A910-ED620F7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52" y="4057704"/>
            <a:ext cx="2180754" cy="6767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55D7AF-617A-4164-BE03-01B04091D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52" y="3046697"/>
            <a:ext cx="2180754" cy="676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6260D5-6519-425B-8273-58F0C88E3146}"/>
              </a:ext>
            </a:extLst>
          </p:cNvPr>
          <p:cNvSpPr txBox="1"/>
          <p:nvPr/>
        </p:nvSpPr>
        <p:spPr>
          <a:xfrm>
            <a:off x="9098641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7F0B9-C63E-4E5A-8F3E-65FAE30F6A8D}"/>
              </a:ext>
            </a:extLst>
          </p:cNvPr>
          <p:cNvSpPr txBox="1"/>
          <p:nvPr/>
        </p:nvSpPr>
        <p:spPr>
          <a:xfrm>
            <a:off x="6344652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C8F51-C6D8-4CA1-994E-6021FC6A7483}"/>
              </a:ext>
            </a:extLst>
          </p:cNvPr>
          <p:cNvSpPr txBox="1"/>
          <p:nvPr/>
        </p:nvSpPr>
        <p:spPr>
          <a:xfrm>
            <a:off x="6344652" y="3780705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CC630-7E8A-4B4E-A502-09C0916DFC8E}"/>
              </a:ext>
            </a:extLst>
          </p:cNvPr>
          <p:cNvSpPr txBox="1"/>
          <p:nvPr/>
        </p:nvSpPr>
        <p:spPr>
          <a:xfrm>
            <a:off x="8702117" y="4218363"/>
            <a:ext cx="35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F9066-C60F-40CB-B28B-70F27F818572}"/>
              </a:ext>
            </a:extLst>
          </p:cNvPr>
          <p:cNvSpPr txBox="1"/>
          <p:nvPr/>
        </p:nvSpPr>
        <p:spPr>
          <a:xfrm>
            <a:off x="6288014" y="2030354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positive/negative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CBEE2-610A-47B7-B3C4-573BCE32A933}"/>
              </a:ext>
            </a:extLst>
          </p:cNvPr>
          <p:cNvSpPr txBox="1"/>
          <p:nvPr/>
        </p:nvSpPr>
        <p:spPr>
          <a:xfrm>
            <a:off x="6273045" y="4941885"/>
            <a:ext cx="51830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AEC7D-4314-4F64-B651-8EC36FE172F9}"/>
              </a:ext>
            </a:extLst>
          </p:cNvPr>
          <p:cNvSpPr txBox="1"/>
          <p:nvPr/>
        </p:nvSpPr>
        <p:spPr>
          <a:xfrm>
            <a:off x="598659" y="2132431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A935AEC-6B81-45CE-8FF0-5842AB3A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97" y="4985175"/>
            <a:ext cx="5548707" cy="1517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E9974-040A-4770-8F22-94C30C481417}"/>
              </a:ext>
            </a:extLst>
          </p:cNvPr>
          <p:cNvSpPr txBox="1"/>
          <p:nvPr/>
        </p:nvSpPr>
        <p:spPr>
          <a:xfrm>
            <a:off x="6344652" y="4625799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95B884-6C1C-43D6-913D-6B377A81EEDD}"/>
              </a:ext>
            </a:extLst>
          </p:cNvPr>
          <p:cNvCxnSpPr>
            <a:cxnSpLocks/>
          </p:cNvCxnSpPr>
          <p:nvPr/>
        </p:nvCxnSpPr>
        <p:spPr>
          <a:xfrm>
            <a:off x="6096000" y="1348507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94E15F0-D63D-42A2-8F4A-F0B344BB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14" y="2417280"/>
            <a:ext cx="4418478" cy="41740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FAD36-3095-441A-A3C2-51D4354DD750}"/>
              </a:ext>
            </a:extLst>
          </p:cNvPr>
          <p:cNvSpPr txBox="1"/>
          <p:nvPr/>
        </p:nvSpPr>
        <p:spPr>
          <a:xfrm>
            <a:off x="6344652" y="1547197"/>
            <a:ext cx="51830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키워드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tagging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평가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도출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Mecab.nouns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명사로 토큰화 한 후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동시 출현 단어들을 단어 간 </a:t>
            </a:r>
            <a:r>
              <a:rPr lang="ko-KR" altLang="en-US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유사도로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분리함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8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69C25-B695-40F7-899C-C379099A7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85" y="4267178"/>
            <a:ext cx="2921202" cy="19474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47828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 Classification _ Test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25F1EB-DA73-48FE-B902-CB7C9F28D439}"/>
              </a:ext>
            </a:extLst>
          </p:cNvPr>
          <p:cNvSpPr txBox="1"/>
          <p:nvPr/>
        </p:nvSpPr>
        <p:spPr>
          <a:xfrm>
            <a:off x="614747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0.753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0.230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E58A1C-2C59-4995-BFE4-C242F019815E}"/>
              </a:ext>
            </a:extLst>
          </p:cNvPr>
          <p:cNvSpPr txBox="1"/>
          <p:nvPr/>
        </p:nvSpPr>
        <p:spPr>
          <a:xfrm>
            <a:off x="3571659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0.857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0.664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B6EDDB-F868-49BD-95C6-75F095311884}"/>
              </a:ext>
            </a:extLst>
          </p:cNvPr>
          <p:cNvSpPr txBox="1"/>
          <p:nvPr/>
        </p:nvSpPr>
        <p:spPr>
          <a:xfrm>
            <a:off x="6536281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0.912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D72631-68C5-4093-A913-D40C5102ADBF}"/>
              </a:ext>
            </a:extLst>
          </p:cNvPr>
          <p:cNvSpPr txBox="1"/>
          <p:nvPr/>
        </p:nvSpPr>
        <p:spPr>
          <a:xfrm>
            <a:off x="9497048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0.981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0.561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19B7CC-2BD7-45C3-9977-EA874930C7A3}"/>
              </a:ext>
            </a:extLst>
          </p:cNvPr>
          <p:cNvSpPr txBox="1"/>
          <p:nvPr/>
        </p:nvSpPr>
        <p:spPr>
          <a:xfrm>
            <a:off x="614747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0.959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0.346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6CB07-B5F9-4781-9C22-D2ABD67EF503}"/>
              </a:ext>
            </a:extLst>
          </p:cNvPr>
          <p:cNvSpPr txBox="1"/>
          <p:nvPr/>
        </p:nvSpPr>
        <p:spPr>
          <a:xfrm>
            <a:off x="3571659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0.969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FB31C-18FA-4CBE-B059-4534E6DCC5F3}"/>
              </a:ext>
            </a:extLst>
          </p:cNvPr>
          <p:cNvSpPr txBox="1"/>
          <p:nvPr/>
        </p:nvSpPr>
        <p:spPr>
          <a:xfrm>
            <a:off x="6536281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0.977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51F526-60FC-4CA9-93F7-5E0AF39B7FD2}"/>
              </a:ext>
            </a:extLst>
          </p:cNvPr>
          <p:cNvSpPr txBox="1"/>
          <p:nvPr/>
        </p:nvSpPr>
        <p:spPr>
          <a:xfrm>
            <a:off x="9497048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0.993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0.583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DC803-34D7-4ADF-8FBE-8EE28CCE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4" y="4267814"/>
            <a:ext cx="2921201" cy="1947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F6E51E-194E-42EA-9F55-22F5FFD59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74" y="4267178"/>
            <a:ext cx="2923111" cy="19487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DE2788-D3C1-43CA-9268-7A31D8AB0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9" y="4267179"/>
            <a:ext cx="2923110" cy="1948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DD1BB5-338E-4B5C-A7B3-8E77A9B12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50" y="1845148"/>
            <a:ext cx="2921202" cy="19474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E7C7C6C-1DAA-4F32-AE3C-FB26C05D5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5466"/>
            <a:ext cx="2921202" cy="19474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4EDA2E3-A6C1-476B-85AE-5435B3452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4" y="1843501"/>
            <a:ext cx="2921202" cy="19474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B32F16-3EA7-4F42-9A3A-BB478CDA0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3" y="1845148"/>
            <a:ext cx="2921202" cy="19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3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 순서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5BC49-8B84-4048-9EDB-5A8DA7805F48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40D974-9785-46B0-9C0B-70950346BEEF}"/>
              </a:ext>
            </a:extLst>
          </p:cNvPr>
          <p:cNvSpPr/>
          <p:nvPr/>
        </p:nvSpPr>
        <p:spPr>
          <a:xfrm>
            <a:off x="4082540" y="304800"/>
            <a:ext cx="3451543" cy="581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예측</a:t>
            </a:r>
            <a:r>
              <a:rPr lang="en-US" altLang="ko-KR" sz="1200" dirty="0"/>
              <a:t>? </a:t>
            </a:r>
            <a:r>
              <a:rPr lang="ko-KR" altLang="en-US" sz="1200" dirty="0"/>
              <a:t>평가</a:t>
            </a:r>
            <a:r>
              <a:rPr lang="en-US" altLang="ko-KR" sz="1200" dirty="0"/>
              <a:t>? </a:t>
            </a:r>
            <a:r>
              <a:rPr lang="ko-KR" altLang="en-US" sz="1200" dirty="0"/>
              <a:t>분석</a:t>
            </a:r>
            <a:r>
              <a:rPr lang="en-US" altLang="ko-KR" sz="1200" dirty="0"/>
              <a:t>? </a:t>
            </a:r>
            <a:r>
              <a:rPr lang="ko-KR" altLang="en-US" sz="1200" dirty="0"/>
              <a:t>어떤 </a:t>
            </a:r>
            <a:r>
              <a:rPr lang="ko-KR" altLang="en-US" sz="1200" dirty="0" err="1"/>
              <a:t>워딩을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써야할지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5183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전체 데이터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(74487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통계 분석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닷컴의 디지털 전환 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 비교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롯데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ON,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 비교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IPA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방법으로 유의한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선정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앞으로의 전략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D07B3A-9F6D-4BBA-81B0-AE7929D9B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0243"/>
            <a:ext cx="5717904" cy="28589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A595CE-FFF7-4754-948B-0BB861F7C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12" y="1213646"/>
            <a:ext cx="5717904" cy="28589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587DBD-43CF-4FBC-825F-55E71E7D4C78}"/>
              </a:ext>
            </a:extLst>
          </p:cNvPr>
          <p:cNvSpPr txBox="1"/>
          <p:nvPr/>
        </p:nvSpPr>
        <p:spPr>
          <a:xfrm>
            <a:off x="7364598" y="1598877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약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49.8%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D89CD-05A1-4210-9FDD-BA5AC3238D59}"/>
              </a:ext>
            </a:extLst>
          </p:cNvPr>
          <p:cNvSpPr txBox="1"/>
          <p:nvPr/>
        </p:nvSpPr>
        <p:spPr>
          <a:xfrm>
            <a:off x="7829654" y="2354030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약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27.8%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76F22C1-C797-4BD9-B99B-208319478B38}"/>
              </a:ext>
            </a:extLst>
          </p:cNvPr>
          <p:cNvSpPr/>
          <p:nvPr/>
        </p:nvSpPr>
        <p:spPr>
          <a:xfrm>
            <a:off x="8160877" y="525854"/>
            <a:ext cx="3451543" cy="581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여기 좀 더 깔끔하게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89FB25-5AEF-4D68-A9C6-DB4B82600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8" y="3840244"/>
            <a:ext cx="5717904" cy="28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73BCB-FABB-4C98-B4E4-4A9327229AA2}"/>
              </a:ext>
            </a:extLst>
          </p:cNvPr>
          <p:cNvSpPr txBox="1"/>
          <p:nvPr/>
        </p:nvSpPr>
        <p:spPr>
          <a:xfrm>
            <a:off x="1215379" y="3612468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Goods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84397-C98D-49C2-BF61-5801B9516449}"/>
              </a:ext>
            </a:extLst>
          </p:cNvPr>
          <p:cNvSpPr txBox="1"/>
          <p:nvPr/>
        </p:nvSpPr>
        <p:spPr>
          <a:xfrm>
            <a:off x="4116140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3AC5F-B719-4D0B-A6C5-5061FE041BB2}"/>
              </a:ext>
            </a:extLst>
          </p:cNvPr>
          <p:cNvSpPr txBox="1"/>
          <p:nvPr/>
        </p:nvSpPr>
        <p:spPr>
          <a:xfrm>
            <a:off x="7136913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Delivery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0B728-A299-4832-B038-B036991B2661}"/>
              </a:ext>
            </a:extLst>
          </p:cNvPr>
          <p:cNvSpPr txBox="1"/>
          <p:nvPr/>
        </p:nvSpPr>
        <p:spPr>
          <a:xfrm>
            <a:off x="9688212" y="3612466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Payment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2104E-DA3B-4726-92AA-32D0C1BF085A}"/>
              </a:ext>
            </a:extLst>
          </p:cNvPr>
          <p:cNvSpPr txBox="1"/>
          <p:nvPr/>
        </p:nvSpPr>
        <p:spPr>
          <a:xfrm>
            <a:off x="1215379" y="6216013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CS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771E7-F12C-4B1E-B118-C84B2B33CCC4}"/>
              </a:ext>
            </a:extLst>
          </p:cNvPr>
          <p:cNvSpPr txBox="1"/>
          <p:nvPr/>
        </p:nvSpPr>
        <p:spPr>
          <a:xfrm>
            <a:off x="3608140" y="621819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Price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B395-A09C-4918-87F3-470E72C868F0}"/>
              </a:ext>
            </a:extLst>
          </p:cNvPr>
          <p:cNvSpPr txBox="1"/>
          <p:nvPr/>
        </p:nvSpPr>
        <p:spPr>
          <a:xfrm>
            <a:off x="6012963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Marketing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E9B23-C22E-4BE0-909F-26A33EE4DAC7}"/>
              </a:ext>
            </a:extLst>
          </p:cNvPr>
          <p:cNvSpPr txBox="1"/>
          <p:nvPr/>
        </p:nvSpPr>
        <p:spPr>
          <a:xfrm>
            <a:off x="8170562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82AC2-27CF-4900-92D0-41AAF8023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3" y="1672427"/>
            <a:ext cx="2340159" cy="1872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2FE7A8-00FF-408C-9B73-5CFCB6DC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79" y="1690301"/>
            <a:ext cx="2402706" cy="192216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7DA09D3-6ADC-40E9-85DB-AF2D84D15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59" y="1624101"/>
            <a:ext cx="2450327" cy="196026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20E33914-E8A4-461B-9074-9CCEA7E0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46" y="1615412"/>
            <a:ext cx="2496317" cy="19970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40380D-0846-4B57-9407-8D8E98850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2" y="4034434"/>
            <a:ext cx="2624692" cy="2099754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A89284B-3F4D-4635-8FF2-ABBC75F14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27" y="4022392"/>
            <a:ext cx="2659860" cy="21278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5CFB50C-0778-4EE2-A303-A9B045423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1" y="3986290"/>
            <a:ext cx="2727309" cy="21818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27615A6-1C85-4DB9-A5B2-6EF64A0E3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96" y="3976085"/>
            <a:ext cx="2770563" cy="22164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D1DFCB-856E-47EC-88AC-37C8E94B96F0}"/>
              </a:ext>
            </a:extLst>
          </p:cNvPr>
          <p:cNvSpPr/>
          <p:nvPr/>
        </p:nvSpPr>
        <p:spPr>
          <a:xfrm>
            <a:off x="7078459" y="152402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Wordcloud</a:t>
            </a:r>
            <a:r>
              <a:rPr lang="ko-KR" altLang="en-US" sz="1200" dirty="0"/>
              <a:t>는 큰 인사이트가 </a:t>
            </a:r>
            <a:r>
              <a:rPr lang="ko-KR" altLang="en-US" sz="1200" dirty="0" err="1"/>
              <a:t>없는것</a:t>
            </a:r>
            <a:r>
              <a:rPr lang="ko-KR" altLang="en-US" sz="1200" dirty="0"/>
              <a:t> 같기도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67D1DB-3AFE-4DF5-9FEB-B1BAF2350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89" y="4011302"/>
            <a:ext cx="2637812" cy="2110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084C5B-CEBB-4804-A7EC-73F3F32A31BB}"/>
              </a:ext>
            </a:extLst>
          </p:cNvPr>
          <p:cNvSpPr txBox="1"/>
          <p:nvPr/>
        </p:nvSpPr>
        <p:spPr>
          <a:xfrm>
            <a:off x="10157686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57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2BF0169-1B78-4EDF-9487-E1D89E52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3864311"/>
            <a:ext cx="5641850" cy="2820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0932E-D94C-4A81-93C8-C0B472CF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1242490"/>
            <a:ext cx="5641850" cy="2820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모비율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검정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EE65EA-7C6F-4EF9-AA49-B720D87A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2805"/>
            <a:ext cx="5367660" cy="80457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9C5E3BC-3B40-417C-B1ED-E8082E253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86" y="3334957"/>
            <a:ext cx="3025507" cy="302550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24467DE-4525-4435-A43D-F29DC449C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1" y="3340679"/>
            <a:ext cx="3025507" cy="30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2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SSG</a:t>
            </a:r>
            <a:r>
              <a:rPr lang="ko-KR" altLang="en-US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6E0D7D-6CF9-423B-9E03-CBE96C1D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5" y="1241977"/>
            <a:ext cx="5641848" cy="2820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DECA1-3AE8-4D68-B345-BEC89E808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5" y="3869317"/>
            <a:ext cx="5641848" cy="2820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0D6AA4-9F65-4342-8307-DEC8DA1C6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7736"/>
            <a:ext cx="5367660" cy="8045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A758125-88A5-45CC-9170-83A4ADD4F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0" y="3340050"/>
            <a:ext cx="3025508" cy="302550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E6B3A6E-678C-4827-8000-6B2FF07D1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36" y="3334956"/>
            <a:ext cx="3025508" cy="30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2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서론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40" y="1555068"/>
            <a:ext cx="53184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디지털 전환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(‘Digital Transformation’)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의한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(‘New Normal’)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도래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장기화로 인해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언택트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소비가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부상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식료품과 생필품까지 온라인 쇼핑으로 해결하려는 수요가 급증하여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11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번가 등 기존 온라인몰은 물론 포털 사이트인 네이버까지 쇼핑 서비스를 강화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이어 롯데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 등 기존의 오프라인 중심의 유통 대기업들도 온라인 사업을 본격화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732651-7DE2-4E13-81D6-440451F415B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67B6B9-9104-47A9-99AB-4BC3F35A8B46}"/>
              </a:ext>
            </a:extLst>
          </p:cNvPr>
          <p:cNvSpPr txBox="1"/>
          <p:nvPr/>
        </p:nvSpPr>
        <p:spPr>
          <a:xfrm>
            <a:off x="1021285" y="5483208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D4756-B6FC-4DD2-B8A8-1B38A6C21643}"/>
              </a:ext>
            </a:extLst>
          </p:cNvPr>
          <p:cNvSpPr txBox="1"/>
          <p:nvPr/>
        </p:nvSpPr>
        <p:spPr>
          <a:xfrm>
            <a:off x="1021284" y="6110572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롯데의 롯데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E0C42-AD22-41A7-8A65-BACBFB67E971}"/>
              </a:ext>
            </a:extLst>
          </p:cNvPr>
          <p:cNvSpPr txBox="1"/>
          <p:nvPr/>
        </p:nvSpPr>
        <p:spPr>
          <a:xfrm>
            <a:off x="2984954" y="548320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19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6B49C-40E4-4AE0-BBC1-6490EAC452F9}"/>
              </a:ext>
            </a:extLst>
          </p:cNvPr>
          <p:cNvSpPr txBox="1"/>
          <p:nvPr/>
        </p:nvSpPr>
        <p:spPr>
          <a:xfrm>
            <a:off x="2984954" y="613584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28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3A42B-B7EA-4895-8BE2-847EE0BC685C}"/>
              </a:ext>
            </a:extLst>
          </p:cNvPr>
          <p:cNvSpPr txBox="1"/>
          <p:nvPr/>
        </p:nvSpPr>
        <p:spPr>
          <a:xfrm>
            <a:off x="6288346" y="1544959"/>
            <a:ext cx="52956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</p:txBody>
      </p:sp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3A1973B4-EA04-4007-9BAC-8AF1CC8B53D7}"/>
              </a:ext>
            </a:extLst>
          </p:cNvPr>
          <p:cNvSpPr/>
          <p:nvPr/>
        </p:nvSpPr>
        <p:spPr>
          <a:xfrm>
            <a:off x="6464810" y="4038357"/>
            <a:ext cx="4796065" cy="2231078"/>
          </a:xfrm>
          <a:prstGeom prst="roundRect">
            <a:avLst>
              <a:gd name="adj" fmla="val 25117"/>
            </a:avLst>
          </a:prstGeom>
          <a:solidFill>
            <a:srgbClr val="EDEDE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D1F5BF-CEE7-48D0-BBC3-C4BAEBD642A0}"/>
              </a:ext>
            </a:extLst>
          </p:cNvPr>
          <p:cNvSpPr/>
          <p:nvPr/>
        </p:nvSpPr>
        <p:spPr>
          <a:xfrm>
            <a:off x="6729711" y="4142882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D2A116D-5BDA-4C0C-80F3-AB8DD30FF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87" y="5992914"/>
            <a:ext cx="678361" cy="6783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5FA8EB-BF4F-4350-B44D-B867311981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20" y="5217609"/>
            <a:ext cx="917108" cy="9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6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쿠팡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876D8B-D6F6-44EC-AB8C-95678AAA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9" y="1246887"/>
            <a:ext cx="5631124" cy="2815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E747BD-1090-456D-89F0-162597A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" y="3865438"/>
            <a:ext cx="5641849" cy="2820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6B13D5-9485-49D7-A844-CD2D8D12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274" y="2133648"/>
            <a:ext cx="5367659" cy="80457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E1987D2-8A8B-4393-A2E1-CC7B90D37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2" y="3337199"/>
            <a:ext cx="3025503" cy="302550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9670837-FDF3-4164-ADEC-15E036F7C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85" y="3334958"/>
            <a:ext cx="3025503" cy="30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2BF0169-1B78-4EDF-9487-E1D89E52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3864311"/>
            <a:ext cx="5641850" cy="2820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0932E-D94C-4A81-93C8-C0B472CF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1242490"/>
            <a:ext cx="5641850" cy="2820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EE65EA-7C6F-4EF9-AA49-B720D87A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2805"/>
            <a:ext cx="5367660" cy="804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B34CB1-67FB-4480-B226-7F3B936A4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67" y="3329005"/>
            <a:ext cx="3025507" cy="30255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CE0DCA-8A56-4CDA-9295-BD2FE3E1A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1" y="3340678"/>
            <a:ext cx="3025507" cy="30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0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SSG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6E0D7D-6CF9-423B-9E03-CBE96C1D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5" y="1241977"/>
            <a:ext cx="5641848" cy="2820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DECA1-3AE8-4D68-B345-BEC89E808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5" y="3869317"/>
            <a:ext cx="5641848" cy="2820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0D6AA4-9F65-4342-8307-DEC8DA1C6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52" y="2137736"/>
            <a:ext cx="5367660" cy="804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CA0203-6636-4500-A8A7-509DCFA79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3334018"/>
            <a:ext cx="3025509" cy="3025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7BA5-0C95-4D30-B224-10980054B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29" y="3340050"/>
            <a:ext cx="3025509" cy="30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분석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쿠팡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876D8B-D6F6-44EC-AB8C-95678AAA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9" y="1246887"/>
            <a:ext cx="5631124" cy="2815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E747BD-1090-456D-89F0-162597A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" y="3865438"/>
            <a:ext cx="5641849" cy="2820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6B13D5-9485-49D7-A844-CD2D8D12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274" y="2133648"/>
            <a:ext cx="5367659" cy="8045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F183C8-72E4-4E42-A592-E5AF7721E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85" y="3335610"/>
            <a:ext cx="3025500" cy="3025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B62D09-E004-4BD5-9734-9685C6B38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3" y="3335610"/>
            <a:ext cx="3025500" cy="30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7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결론</a:t>
            </a:r>
            <a:endParaRPr lang="en-US" altLang="ko-KR" sz="3600" b="1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72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Summary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1555068"/>
            <a:ext cx="518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2DE33B-2EB1-4234-810E-7F1A5A589BC1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23623" y="134738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6401965" y="2093585"/>
            <a:ext cx="5178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개인화된 물류 서비스의 필요성을 인식하여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401965" y="3559957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08A0CE-4FDC-40C2-ACF9-14F0F58A4F7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D7BC3B-48CE-4634-A50B-8F49160CE5C4}"/>
              </a:ext>
            </a:extLst>
          </p:cNvPr>
          <p:cNvSpPr txBox="1"/>
          <p:nvPr/>
        </p:nvSpPr>
        <p:spPr>
          <a:xfrm>
            <a:off x="67528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 </a:t>
            </a:r>
            <a:r>
              <a:rPr lang="en-US" altLang="ko-KR" sz="2000" b="1" dirty="0"/>
              <a:t>_ 2020</a:t>
            </a:r>
            <a:r>
              <a:rPr lang="ko-KR" altLang="en-US" sz="2000" b="1" dirty="0"/>
              <a:t>년</a:t>
            </a:r>
            <a:endParaRPr lang="en-US" altLang="ko-KR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D436B0-7DD2-4D44-B166-FEC9BDEAABEC}"/>
              </a:ext>
            </a:extLst>
          </p:cNvPr>
          <p:cNvSpPr txBox="1"/>
          <p:nvPr/>
        </p:nvSpPr>
        <p:spPr>
          <a:xfrm>
            <a:off x="133436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8DD20E-9F12-4083-8C3A-E4E99B83F067}"/>
              </a:ext>
            </a:extLst>
          </p:cNvPr>
          <p:cNvSpPr txBox="1"/>
          <p:nvPr/>
        </p:nvSpPr>
        <p:spPr>
          <a:xfrm>
            <a:off x="383692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7C9B8-A969-48A0-9930-B4781E32720A}"/>
              </a:ext>
            </a:extLst>
          </p:cNvPr>
          <p:cNvSpPr txBox="1"/>
          <p:nvPr/>
        </p:nvSpPr>
        <p:spPr>
          <a:xfrm>
            <a:off x="261322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FB40ADD-2635-4353-B0DC-1AE282944A9A}"/>
              </a:ext>
            </a:extLst>
          </p:cNvPr>
          <p:cNvSpPr/>
          <p:nvPr/>
        </p:nvSpPr>
        <p:spPr>
          <a:xfrm>
            <a:off x="284636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0DDA5F9A-FAFF-4239-A405-0E3E84138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61065"/>
              </p:ext>
            </p:extLst>
          </p:nvPr>
        </p:nvGraphicFramePr>
        <p:xfrm>
          <a:off x="94587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4540562-8C99-47C0-92B9-6EC14E18DF33}"/>
              </a:ext>
            </a:extLst>
          </p:cNvPr>
          <p:cNvSpPr txBox="1"/>
          <p:nvPr/>
        </p:nvSpPr>
        <p:spPr>
          <a:xfrm>
            <a:off x="293181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626432F-407A-431C-BD6F-D6F8CB64A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404362"/>
              </p:ext>
            </p:extLst>
          </p:nvPr>
        </p:nvGraphicFramePr>
        <p:xfrm>
          <a:off x="138416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E0C406-BB50-4DB1-B47F-C616AB9B9C1F}"/>
              </a:ext>
            </a:extLst>
          </p:cNvPr>
          <p:cNvSpPr/>
          <p:nvPr/>
        </p:nvSpPr>
        <p:spPr>
          <a:xfrm>
            <a:off x="0" y="6658549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9379C-A74D-42BE-9878-8E02DF80C019}"/>
              </a:ext>
            </a:extLst>
          </p:cNvPr>
          <p:cNvSpPr txBox="1"/>
          <p:nvPr/>
        </p:nvSpPr>
        <p:spPr>
          <a:xfrm>
            <a:off x="6379315" y="3852333"/>
            <a:ext cx="52793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/>
              <a:t>1.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   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   - Goods,   App,    Delivery,     Payment, </a:t>
            </a:r>
            <a:br>
              <a:rPr lang="en-US" altLang="ko-KR" sz="1600" dirty="0"/>
            </a:br>
            <a:r>
              <a:rPr lang="en-US" altLang="ko-KR" sz="1600" dirty="0"/>
              <a:t>     CS,        Price,   Marketing,   AD</a:t>
            </a:r>
          </a:p>
          <a:p>
            <a:pPr latinLnBrk="0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CCBBF9-F4AA-4620-A6E9-AF3780E5A29B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1F625-A614-47E7-B761-3526DFC3A013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257786" y="536103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257786" y="2803830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83770" y="2214021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2509" y="4664473"/>
            <a:ext cx="144623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366792" y="532907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257786" y="2855032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21470" y="4124488"/>
            <a:ext cx="976670" cy="3132610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593263" y="5920426"/>
            <a:ext cx="55909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98394" y="3168208"/>
            <a:ext cx="226393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147353" y="2446026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147353" y="500322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21048" y="5361031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65371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71598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50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 불필요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47AB-B5F3-4380-8A71-B42F14358DC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Cleaning &amp; Tokenization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4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Regex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다르게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의미 없는 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토큰화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AC20F4-0507-47F4-8541-E379A4048B1E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CD7362-0544-4607-9E03-30BEA00208ED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2029</Words>
  <Application>Microsoft Office PowerPoint</Application>
  <PresentationFormat>와이드스크린</PresentationFormat>
  <Paragraphs>368</Paragraphs>
  <Slides>25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CambriaMath</vt:lpstr>
      <vt:lpstr>맑은 고딕</vt:lpstr>
      <vt:lpstr>Arial</vt:lpstr>
      <vt:lpstr>Book Antiqua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178</cp:revision>
  <dcterms:created xsi:type="dcterms:W3CDTF">2021-05-04T06:42:27Z</dcterms:created>
  <dcterms:modified xsi:type="dcterms:W3CDTF">2021-06-02T08:09:35Z</dcterms:modified>
</cp:coreProperties>
</file>